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8"/>
  </p:notesMasterIdLst>
  <p:sldIdLst>
    <p:sldId id="256" r:id="rId5"/>
    <p:sldId id="261" r:id="rId6"/>
    <p:sldId id="263" r:id="rId7"/>
    <p:sldId id="264" r:id="rId8"/>
    <p:sldId id="265" r:id="rId9"/>
    <p:sldId id="267" r:id="rId10"/>
    <p:sldId id="268" r:id="rId11"/>
    <p:sldId id="284" r:id="rId12"/>
    <p:sldId id="285" r:id="rId13"/>
    <p:sldId id="286" r:id="rId14"/>
    <p:sldId id="269" r:id="rId15"/>
    <p:sldId id="283" r:id="rId16"/>
    <p:sldId id="270" r:id="rId17"/>
    <p:sldId id="271" r:id="rId18"/>
    <p:sldId id="280" r:id="rId19"/>
    <p:sldId id="273" r:id="rId20"/>
    <p:sldId id="275" r:id="rId21"/>
    <p:sldId id="281" r:id="rId22"/>
    <p:sldId id="282" r:id="rId23"/>
    <p:sldId id="277" r:id="rId24"/>
    <p:sldId id="278" r:id="rId25"/>
    <p:sldId id="279" r:id="rId26"/>
    <p:sldId id="26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41DF48-4613-1D41-BFC7-6A912F75B604}" v="5" dt="2020-12-01T03:11:51.3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36"/>
    <p:restoredTop sz="74354"/>
  </p:normalViewPr>
  <p:slideViewPr>
    <p:cSldViewPr snapToGrid="0" snapToObjects="1">
      <p:cViewPr>
        <p:scale>
          <a:sx n="85" d="100"/>
          <a:sy n="85" d="100"/>
        </p:scale>
        <p:origin x="14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den Sucalit" userId="25b9c59a-2af1-4902-8a6b-2567d8ef0007" providerId="ADAL" clId="{7841DF48-4613-1D41-BFC7-6A912F75B604}"/>
    <pc:docChg chg="modSld">
      <pc:chgData name="Raden Sucalit" userId="25b9c59a-2af1-4902-8a6b-2567d8ef0007" providerId="ADAL" clId="{7841DF48-4613-1D41-BFC7-6A912F75B604}" dt="2020-12-01T03:11:51.305" v="4"/>
      <pc:docMkLst>
        <pc:docMk/>
      </pc:docMkLst>
      <pc:sldChg chg="setBg">
        <pc:chgData name="Raden Sucalit" userId="25b9c59a-2af1-4902-8a6b-2567d8ef0007" providerId="ADAL" clId="{7841DF48-4613-1D41-BFC7-6A912F75B604}" dt="2020-12-01T03:10:56.827" v="1"/>
        <pc:sldMkLst>
          <pc:docMk/>
          <pc:sldMk cId="639617610" sldId="260"/>
        </pc:sldMkLst>
      </pc:sldChg>
      <pc:sldChg chg="modAnim">
        <pc:chgData name="Raden Sucalit" userId="25b9c59a-2af1-4902-8a6b-2567d8ef0007" providerId="ADAL" clId="{7841DF48-4613-1D41-BFC7-6A912F75B604}" dt="2020-12-01T03:11:51.305" v="4"/>
        <pc:sldMkLst>
          <pc:docMk/>
          <pc:sldMk cId="3595119120" sldId="274"/>
        </pc:sldMkLst>
      </pc:sldChg>
      <pc:sldChg chg="modAnim">
        <pc:chgData name="Raden Sucalit" userId="25b9c59a-2af1-4902-8a6b-2567d8ef0007" providerId="ADAL" clId="{7841DF48-4613-1D41-BFC7-6A912F75B604}" dt="2020-12-01T03:11:30.255" v="3"/>
        <pc:sldMkLst>
          <pc:docMk/>
          <pc:sldMk cId="1277383229" sldId="284"/>
        </pc:sldMkLst>
      </pc:sldChg>
    </pc:docChg>
  </pc:docChgLst>
  <pc:docChgLst>
    <pc:chgData name="Sue Hampton" userId="ccf1ae97-4230-4913-a30d-faa63b99db4c" providerId="ADAL" clId="{5D05C20E-91CD-47F3-833D-A8042A052B83}"/>
    <pc:docChg chg="modSld">
      <pc:chgData name="Sue Hampton" userId="ccf1ae97-4230-4913-a30d-faa63b99db4c" providerId="ADAL" clId="{5D05C20E-91CD-47F3-833D-A8042A052B83}" dt="2020-11-16T22:52:31.734" v="20" actId="20577"/>
      <pc:docMkLst>
        <pc:docMk/>
      </pc:docMkLst>
      <pc:sldChg chg="modNotesTx">
        <pc:chgData name="Sue Hampton" userId="ccf1ae97-4230-4913-a30d-faa63b99db4c" providerId="ADAL" clId="{5D05C20E-91CD-47F3-833D-A8042A052B83}" dt="2020-11-16T22:52:23.957" v="17" actId="20577"/>
        <pc:sldMkLst>
          <pc:docMk/>
          <pc:sldMk cId="3595119120" sldId="274"/>
        </pc:sldMkLst>
      </pc:sldChg>
      <pc:sldChg chg="modNotesTx">
        <pc:chgData name="Sue Hampton" userId="ccf1ae97-4230-4913-a30d-faa63b99db4c" providerId="ADAL" clId="{5D05C20E-91CD-47F3-833D-A8042A052B83}" dt="2020-11-16T22:51:03.045" v="3" actId="20577"/>
        <pc:sldMkLst>
          <pc:docMk/>
          <pc:sldMk cId="963107277" sldId="277"/>
        </pc:sldMkLst>
      </pc:sldChg>
      <pc:sldChg chg="modNotesTx">
        <pc:chgData name="Sue Hampton" userId="ccf1ae97-4230-4913-a30d-faa63b99db4c" providerId="ADAL" clId="{5D05C20E-91CD-47F3-833D-A8042A052B83}" dt="2020-11-16T22:52:00.166" v="11" actId="113"/>
        <pc:sldMkLst>
          <pc:docMk/>
          <pc:sldMk cId="1268321707" sldId="278"/>
        </pc:sldMkLst>
      </pc:sldChg>
      <pc:sldChg chg="modNotesTx">
        <pc:chgData name="Sue Hampton" userId="ccf1ae97-4230-4913-a30d-faa63b99db4c" providerId="ADAL" clId="{5D05C20E-91CD-47F3-833D-A8042A052B83}" dt="2020-11-16T22:52:31.734" v="20" actId="20577"/>
        <pc:sldMkLst>
          <pc:docMk/>
          <pc:sldMk cId="4074944554" sldId="279"/>
        </pc:sldMkLst>
      </pc:sldChg>
    </pc:docChg>
  </pc:docChgLst>
</pc:chgInfo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4A0CB6-F554-D246-B94C-2F384773A2A8}" type="datetimeFigureOut">
              <a:rPr lang="en-US" smtClean="0"/>
              <a:t>7/13/21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73B24-58AD-E642-B0D2-7DEA7B809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327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3720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="1" dirty="0"/>
              <a:t>Certain other conditions.</a:t>
            </a:r>
            <a:r>
              <a:rPr lang="en-AU" dirty="0"/>
              <a:t> These include heart disease and an abnormal accumulation of a certain type of white blood cell (</a:t>
            </a:r>
            <a:r>
              <a:rPr lang="en-AU" dirty="0" err="1"/>
              <a:t>mastocytosis</a:t>
            </a:r>
            <a:r>
              <a:rPr lang="en-AU" dirty="0"/>
              <a:t>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2001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Signs and symptoms of anaphylaxis:</a:t>
            </a:r>
          </a:p>
          <a:p>
            <a:endParaRPr lang="en-AU" dirty="0"/>
          </a:p>
          <a:p>
            <a:r>
              <a:rPr lang="en-AU" dirty="0"/>
              <a:t>The sign and symptoms of anaphylaxis can be inconsistent which makes diagnosis difficult.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Anaphylaxis symptoms usually occur within minutes of exposure to an allergen. Sometimes, however, it can occur a half-hour or longer after exposure.</a:t>
            </a:r>
          </a:p>
          <a:p>
            <a:endParaRPr lang="en-AU" dirty="0"/>
          </a:p>
          <a:p>
            <a:r>
              <a:rPr lang="en-AU" dirty="0"/>
              <a:t>Clinicians need to be vigilant when caring for a woman having new medications to detect changes that were not previously present.</a:t>
            </a:r>
            <a:endParaRPr lang="en-AU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Mild (grade 1)</a:t>
            </a:r>
            <a:endParaRPr lang="en-AU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Generalised mucocutaneous signs: Erythema, Urticaria +/- Angioedema (swelling around the eyes)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Moderate (Grade 2)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Multi-organ manifestation may include: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Hypotension, tachycardia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Evidence of bronchospasm, cough, difficulty breathing, difficult ventilation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Mucocutaneous signs</a:t>
            </a:r>
          </a:p>
          <a:p>
            <a:endParaRPr lang="en-AU" dirty="0"/>
          </a:p>
          <a:p>
            <a:r>
              <a:rPr lang="en-AU" dirty="0"/>
              <a:t>Life Threatening (Grade 3)</a:t>
            </a:r>
          </a:p>
          <a:p>
            <a:r>
              <a:rPr lang="en-AU" dirty="0"/>
              <a:t>Life threatening &amp; requires immediate &amp; specific treatment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Severe hypotension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Bradycardia or tachycardia with </a:t>
            </a:r>
            <a:r>
              <a:rPr lang="en-AU" dirty="0" err="1"/>
              <a:t>arrhymias</a:t>
            </a: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Severe bronchospasm, and/or airway oedema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Cutaneous signs may be absent, or present only after correction of hypotension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r>
              <a:rPr lang="en-AU" dirty="0"/>
              <a:t>Arrest (Grade 4)</a:t>
            </a:r>
          </a:p>
          <a:p>
            <a:r>
              <a:rPr lang="en-AU" dirty="0"/>
              <a:t>Cardio pulmonary arrest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4258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87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656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6746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241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Management:</a:t>
            </a:r>
          </a:p>
          <a:p>
            <a:endParaRPr lang="en-AU" dirty="0"/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DR -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Danger and Diagnosis, Response to stimulus</a:t>
            </a:r>
            <a:r>
              <a:rPr lang="en-AU" b="1" dirty="0"/>
              <a:t> 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Unresponsive hypotension or bronchospasm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Remove triggers e.g. chlorhexidine, synthetic colloid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procedure. Use minimal volatile if GA</a:t>
            </a:r>
            <a:r>
              <a:rPr lang="en-AU" dirty="0"/>
              <a:t>.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 -</a:t>
            </a:r>
            <a:r>
              <a:rPr lang="en-AU" b="1" dirty="0"/>
              <a:t> 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 for help and organise team</a:t>
            </a: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Call for Help and Anaphylaxis box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Assign a designated Leader and Scribe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 - 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Check/Secure Airway Breathing - 100% oxygen</a:t>
            </a:r>
          </a:p>
          <a:p>
            <a:endParaRPr lang="en-AU" sz="1200" b="1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Consider early intubation: airway oedema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Confirm FiO2 100%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 - 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Rapid fluid bolus Plan for large volume resuscitation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hypotensive: Elevate legs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Bolus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2L Crystalloid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Repeat as needed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Large bore </a:t>
            </a:r>
            <a:r>
              <a:rPr lang="en-AU" dirty="0"/>
              <a:t>IV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access. Warm </a:t>
            </a:r>
            <a:r>
              <a:rPr lang="en-AU" dirty="0"/>
              <a:t>IV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fluids if possible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 -</a:t>
            </a:r>
            <a:r>
              <a:rPr lang="en-AU" b="1" dirty="0"/>
              <a:t> </a:t>
            </a:r>
            <a:r>
              <a:rPr lang="en-AU" sz="120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Adrenaline Bolus Repeat as needed Prepare Infusion</a:t>
            </a:r>
            <a:endParaRPr lang="en-AU" sz="1200" b="1" i="0" u="none" strike="noStrike" kern="1200" baseline="0" dirty="0">
              <a:solidFill>
                <a:schemeClr val="tx1"/>
              </a:solidFill>
              <a:latin typeface="+mn-lt"/>
              <a:cs typeface="Calibri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Initial I.V. Adrenaline Bolus (Adult)</a:t>
            </a:r>
            <a:r>
              <a:rPr lang="en-AU" b="1" dirty="0"/>
              <a:t> 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Dilution 1 mg in 10 mL = 100 mcg/mL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Give dose below every 1-2 minutes prn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dirty="0"/>
              <a:t>Increase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dose if unresponsive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Moderate 		Life Threatening 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(Grade 2)</a:t>
            </a:r>
            <a:r>
              <a:rPr lang="en-AU" dirty="0"/>
              <a:t>                                 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dirty="0"/>
              <a:t>                                                  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/>
            </a:endParaRPr>
          </a:p>
          <a:p>
            <a:r>
              <a:rPr lang="en-AU" sz="120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20 mcg</a:t>
            </a:r>
            <a:r>
              <a:rPr lang="en-AU" dirty="0"/>
              <a:t> 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 0.2 mL</a:t>
            </a:r>
            <a:r>
              <a:rPr lang="en-AU" dirty="0"/>
              <a:t>                               </a:t>
            </a:r>
          </a:p>
          <a:p>
            <a:endParaRPr lang="en-AU" dirty="0"/>
          </a:p>
          <a:p>
            <a:r>
              <a:rPr lang="en-AU" b="1" dirty="0"/>
              <a:t>(Grade 3)  </a:t>
            </a:r>
            <a:r>
              <a:rPr lang="en-AU" b="1" dirty="0">
                <a:cs typeface="Calibri"/>
              </a:rPr>
              <a:t> </a:t>
            </a: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100-200 mcg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 1-2 mL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278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Management</a:t>
            </a:r>
          </a:p>
          <a:p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Left lateral 15° or more tilt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CTG – immediately to monitor fetus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Treat pre term labour after event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Pain relief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May require delivery if signs of fetal distress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965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506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78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039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After care:</a:t>
            </a:r>
          </a:p>
          <a:p>
            <a:endParaRPr lang="en-AU" dirty="0"/>
          </a:p>
          <a:p>
            <a:r>
              <a:rPr lang="en-AU" dirty="0"/>
              <a:t>Depends on the severity – they may need ongoing medication e.g. steroids – Dexamethasone 0.1 – 0.4mg/kg  Hydrocortisone 2 – 4mg/kg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Consider oral antihistamines – when the patient is able to take oral medication</a:t>
            </a:r>
          </a:p>
          <a:p>
            <a:endParaRPr lang="en-AU" dirty="0"/>
          </a:p>
          <a:p>
            <a:r>
              <a:rPr lang="en-AU" dirty="0"/>
              <a:t>Blood for Tryptase – 1 hour/ 4hour &amp; &gt; 24 hours </a:t>
            </a:r>
          </a:p>
          <a:p>
            <a:r>
              <a:rPr lang="en-AU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Tryptase</a:t>
            </a:r>
            <a:r>
              <a:rPr lang="en-AU" sz="1200" b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an enzyme that is released, along with histamine and other chemicals, from mast cells when they are activated as part of a normal immune response as well as in allergic (hypersensitivity) responses. </a:t>
            </a:r>
            <a:endParaRPr lang="en-AU" dirty="0"/>
          </a:p>
          <a:p>
            <a:r>
              <a:rPr lang="en-AU" sz="1200" b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Coagulation screen if going to OT for C/S</a:t>
            </a:r>
            <a:endParaRPr lang="en-AU" dirty="0">
              <a:cs typeface="Calibri" panose="020F0502020204030204"/>
            </a:endParaRPr>
          </a:p>
          <a:p>
            <a:endParaRPr lang="en-AU" dirty="0"/>
          </a:p>
          <a:p>
            <a:r>
              <a:rPr lang="en-AU" dirty="0"/>
              <a:t>All other investigates as indicated – ECG, CXR, USS</a:t>
            </a:r>
          </a:p>
          <a:p>
            <a:endParaRPr lang="en-AU" dirty="0"/>
          </a:p>
          <a:p>
            <a:r>
              <a:rPr lang="en-AU" dirty="0"/>
              <a:t>Monitor closely for 6 hours – 1:1 care 1/2 </a:t>
            </a:r>
            <a:r>
              <a:rPr lang="en-AU" dirty="0" err="1"/>
              <a:t>hrly</a:t>
            </a:r>
            <a:r>
              <a:rPr lang="en-AU" dirty="0"/>
              <a:t> obs.</a:t>
            </a:r>
          </a:p>
          <a:p>
            <a:endParaRPr lang="en-AU" dirty="0"/>
          </a:p>
          <a:p>
            <a:r>
              <a:rPr lang="en-AU" dirty="0"/>
              <a:t>May need ICU / HDU admission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Anaphylaxis may persist for &gt; 24 hours despite aggressive treatment so close observation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365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Counselling around events </a:t>
            </a:r>
          </a:p>
          <a:p>
            <a:endParaRPr lang="en-AU" dirty="0"/>
          </a:p>
          <a:p>
            <a:r>
              <a:rPr lang="en-AU" dirty="0"/>
              <a:t>Document a clear plan in the medical notes for future clinicians to obtain, update allergies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Refer for testing and allergy assessment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3738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51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PowerPoint is an over view of recognition and management of anaphylaxis in pregnancy</a:t>
            </a:r>
          </a:p>
          <a:p>
            <a:endParaRPr lang="en-AU" dirty="0"/>
          </a:p>
          <a:p>
            <a:r>
              <a:rPr lang="en-AU" dirty="0"/>
              <a:t>What is anaphylaxis?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The risk factors associated with anaphylaxis.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The signs and symptoms of anaphylaxis.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The immediate management of anaphylaxis.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What is the after care following an anaphylaxis episode.</a:t>
            </a:r>
            <a:endParaRPr lang="en-AU" dirty="0">
              <a:cs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3468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Anaphylaxis is a rare event but it can be catastrophic to both the woman and her fetus.</a:t>
            </a:r>
          </a:p>
          <a:p>
            <a:endParaRPr lang="en-AU" dirty="0"/>
          </a:p>
          <a:p>
            <a:r>
              <a:rPr lang="en-AU" dirty="0"/>
              <a:t>Maternal: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respiratory problems; (e.g., wheeze, dyspnoea)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gastrointestinal issues; (e.g., vomiting, abdominal pain)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skin and mucosal involvement; (e.g., urticaria, itchy rash, swelling of lips)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cardiovascular and central nervous systems (e.g., reduced blood pressure, feeling faint, headache).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 back pain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uterine cramps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preterm labour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valval or vaginal itching.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post traumatic stress</a:t>
            </a:r>
            <a:endParaRPr lang="en-AU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maternal death.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Fetal:</a:t>
            </a:r>
          </a:p>
          <a:p>
            <a:pPr marL="285750" indent="-285750">
              <a:buFont typeface="Arial"/>
              <a:buChar char="•"/>
            </a:pPr>
            <a:r>
              <a:rPr lang="en-AU" dirty="0"/>
              <a:t>distress</a:t>
            </a:r>
            <a:endParaRPr lang="en-AU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dirty="0"/>
              <a:t>hypoxia / anoxia</a:t>
            </a:r>
            <a:endParaRPr lang="en-AU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dirty="0"/>
              <a:t>death – fresh stillbirth</a:t>
            </a:r>
            <a:endParaRPr lang="en-AU" dirty="0">
              <a:cs typeface="Calibri" panose="020F0502020204030204"/>
            </a:endParaRPr>
          </a:p>
          <a:p>
            <a:endParaRPr lang="en-AU" dirty="0"/>
          </a:p>
          <a:p>
            <a:endParaRPr lang="en-AU" dirty="0"/>
          </a:p>
          <a:p>
            <a:r>
              <a:rPr lang="en-AU" dirty="0"/>
              <a:t>Even though the rate of anaphylaxis is low there is significant morbidity and mortality.</a:t>
            </a:r>
            <a:endParaRPr lang="en-AU" dirty="0">
              <a:cs typeface="Calibri"/>
            </a:endParaRPr>
          </a:p>
          <a:p>
            <a:endParaRPr lang="en-AU" dirty="0"/>
          </a:p>
          <a:p>
            <a:endParaRPr lang="en-AU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4256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166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What is a Anaphylaxis?</a:t>
            </a:r>
          </a:p>
          <a:p>
            <a:endParaRPr lang="en-AU" dirty="0"/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Anaphylaxis is defined as a serious, </a:t>
            </a:r>
            <a:r>
              <a:rPr lang="en-AU" dirty="0"/>
              <a:t>generalised 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systemic, allergic or hypersensitivity reaction that can be life‐threatening or fatal.</a:t>
            </a:r>
            <a:r>
              <a:rPr lang="en-AU" dirty="0"/>
              <a:t> </a:t>
            </a:r>
            <a:endParaRPr lang="en-AU" sz="1200" kern="1200" dirty="0">
              <a:solidFill>
                <a:schemeClr val="tx1"/>
              </a:solidFill>
              <a:effectLst/>
              <a:latin typeface="+mn-lt"/>
              <a:cs typeface="Calibri"/>
            </a:endParaRPr>
          </a:p>
          <a:p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dirty="0"/>
              <a:t>Anaphylaxis causes your immune system to release a flood of chemicals that can cause you to go into shock — your blood pressure drops suddenly and your airways narrow, difficulty breathing. Signs and symptoms include a rapid, weak pulse; a skin rash and nausea and vomiting. Common triggers include certain foods, some medications, insect venom and latex.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Anaphylaxis requires an injection of adrenalin (epinephrine) and a follow-up trip to an emergency room. If you don't have epinephrine, you need to go to an emergency room immediately. If anaphylaxis isn't treated right away, it can be fatal.</a:t>
            </a:r>
          </a:p>
          <a:p>
            <a:endParaRPr lang="en-AU" dirty="0"/>
          </a:p>
          <a:p>
            <a:r>
              <a:rPr lang="en-AU" dirty="0"/>
              <a:t>Anaphylaxis symptoms usually occur within minutes of exposure to an allergen. Sometimes, however, it can occur a half-hour or longer after exposure.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561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Risk factors:</a:t>
            </a:r>
          </a:p>
          <a:p>
            <a:endParaRPr lang="en-AU" dirty="0"/>
          </a:p>
          <a:p>
            <a:r>
              <a:rPr lang="en-AU" dirty="0"/>
              <a:t>As with all situations clinicians need to risk assess throughout care to plan and mitigate against adverse outcomes.</a:t>
            </a:r>
          </a:p>
          <a:p>
            <a:endParaRPr lang="en-AU" dirty="0"/>
          </a:p>
          <a:p>
            <a:r>
              <a:rPr lang="en-AU" dirty="0"/>
              <a:t>There aren't many known risk factors for anaphylaxis, but some things that might increase your risk include: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63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="1" dirty="0"/>
              <a:t>Previous anaphylaxis.</a:t>
            </a:r>
            <a:r>
              <a:rPr lang="en-AU" dirty="0"/>
              <a:t> If you've had anaphylaxis once, your risk of having this serious reaction increases. Future reactions might be more severe than the first reaction.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25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="1" dirty="0"/>
              <a:t>Allergies or asthma.</a:t>
            </a:r>
            <a:r>
              <a:rPr lang="en-AU" dirty="0"/>
              <a:t> People who have either condition are at increased risk of having anaphylaxis.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717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DF740-2995-9944-B743-87B2A04B3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228" y="2367280"/>
            <a:ext cx="9116291" cy="1879282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DD3FE3-ECAC-8442-B1BC-C3A134ECEA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0230" y="4246562"/>
            <a:ext cx="6551220" cy="1011238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fld id="{E56BB88E-0C0F-9F40-BDC8-E67A883C96E9}" type="datetime2">
              <a:rPr lang="en-AU" smtClean="0"/>
              <a:t>Thursday, 10 September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081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B7A68-0D8D-AA40-B372-65EF68470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2015808"/>
            <a:ext cx="8676640" cy="416115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A823B04-46A7-C540-99EC-FFE5D661D6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5840" y="690245"/>
            <a:ext cx="8788400" cy="13255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130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D15C6-794F-604C-933C-147CC98BE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730C82-9F6E-064C-AE04-B7248CD0DD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76680B-87DA-EF4F-8DE9-5FED9664E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3759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C3C64D5-519F-F34F-B266-F8BA583739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7600" y="690245"/>
            <a:ext cx="102362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Share your feedback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979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ive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A823B04-46A7-C540-99EC-FFE5D661D6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5840" y="3823190"/>
            <a:ext cx="8788400" cy="13255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987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6278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F86C8A-81F3-6E4B-8240-157F50B88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CE097-72C8-7B48-8C02-A8899F4EB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D98C9-3AAC-6B40-8E06-58A5A79DA7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1A97C-E8BC-AD41-AB0D-A270FC1B7CF7}" type="datetimeFigureOut">
              <a:rPr lang="en-US" smtClean="0"/>
              <a:t>7/13/21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63635-421E-C746-8EEE-85C3EA5BF5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F4DC7-FD9D-694B-8F34-AA086CA7A6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03A94-D9B9-1B4E-93FC-B0BED6449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3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60" r:id="rId4"/>
    <p:sldLayoutId id="2147483662" r:id="rId5"/>
    <p:sldLayoutId id="2147483661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FB080-4386-C54C-B64A-378B2D37A1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Anaphylaxis in Pregnancy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168C09-3200-2843-BD9E-ACAE8C5942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&lt;Enter date&gt;</a:t>
            </a:r>
          </a:p>
        </p:txBody>
      </p:sp>
    </p:spTree>
    <p:extLst>
      <p:ext uri="{BB962C8B-B14F-4D97-AF65-F5344CB8AC3E}">
        <p14:creationId xmlns:p14="http://schemas.microsoft.com/office/powerpoint/2010/main" val="2394071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AU" dirty="0"/>
              <a:t>These include heart disease and an abnormal accumulation of white blood cell (</a:t>
            </a:r>
            <a:r>
              <a:rPr lang="en-AU" dirty="0" err="1"/>
              <a:t>mastocytosis</a:t>
            </a:r>
            <a:r>
              <a:rPr lang="en-AU" dirty="0"/>
              <a:t>).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Certain other conditions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565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Skin reactions, including hives, itching and flushed or pale skin</a:t>
            </a:r>
          </a:p>
          <a:p>
            <a:r>
              <a:rPr lang="en-US" dirty="0"/>
              <a:t>Hypotension</a:t>
            </a:r>
          </a:p>
          <a:p>
            <a:r>
              <a:rPr lang="en-US" dirty="0"/>
              <a:t>Constriction of the airways, swollen tongue or throat, which can cause wheezing and trouble breathing</a:t>
            </a:r>
          </a:p>
          <a:p>
            <a:r>
              <a:rPr lang="en-US" dirty="0"/>
              <a:t>Weak and rapid pulse</a:t>
            </a:r>
          </a:p>
          <a:p>
            <a:r>
              <a:rPr lang="en-US" dirty="0"/>
              <a:t>Nausea, vomiting or </a:t>
            </a:r>
            <a:r>
              <a:rPr lang="en-US" dirty="0" err="1"/>
              <a:t>diarrhoea</a:t>
            </a:r>
            <a:endParaRPr lang="en-US" dirty="0"/>
          </a:p>
          <a:p>
            <a:r>
              <a:rPr lang="en-US" dirty="0"/>
              <a:t>Dizziness or fainting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Signs and symptoms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269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Signs and symptoms of Anaphylaxis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924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Content Placeholder 3">
            <a:extLst>
              <a:ext uri="{FF2B5EF4-FFF2-40B4-BE49-F238E27FC236}">
                <a16:creationId xmlns:a16="http://schemas.microsoft.com/office/drawing/2014/main" id="{664D26F7-06F0-C047-A454-73598D03C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8308" y="0"/>
            <a:ext cx="78153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188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Fetal distress</a:t>
            </a:r>
          </a:p>
          <a:p>
            <a:r>
              <a:rPr lang="en-US" dirty="0"/>
              <a:t>Abdominal cramps</a:t>
            </a:r>
          </a:p>
          <a:p>
            <a:r>
              <a:rPr lang="en-US" dirty="0"/>
              <a:t>Pre-term labour</a:t>
            </a:r>
          </a:p>
          <a:p>
            <a:r>
              <a:rPr lang="en-US" dirty="0"/>
              <a:t>Backache</a:t>
            </a:r>
          </a:p>
          <a:p>
            <a:r>
              <a:rPr lang="en-US" dirty="0"/>
              <a:t>Valval and vaginal itching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Pregnancy sign and symptoms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8351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449F61AE-3FB5-F94D-A35C-DADA92FC5B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b="2576"/>
          <a:stretch/>
        </p:blipFill>
        <p:spPr>
          <a:xfrm>
            <a:off x="1706472" y="253722"/>
            <a:ext cx="8779055" cy="63505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4945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39" y="2015808"/>
            <a:ext cx="9367353" cy="416115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DR</a:t>
            </a:r>
            <a:r>
              <a:rPr lang="en-US" dirty="0"/>
              <a:t>	Danger &amp; Diagnosis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S</a:t>
            </a:r>
            <a:r>
              <a:rPr lang="en-US" dirty="0"/>
              <a:t>	Send for help &amp; </a:t>
            </a:r>
            <a:r>
              <a:rPr lang="en-US" dirty="0" err="1"/>
              <a:t>organise</a:t>
            </a:r>
            <a:r>
              <a:rPr lang="en-US" dirty="0"/>
              <a:t> teams, involve senior experts,   	obstetrician, anesthetics, midwifery, neonatal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AB</a:t>
            </a:r>
            <a:r>
              <a:rPr lang="en-US" dirty="0"/>
              <a:t>	Check or secure airway breathing – 100% oxygen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C</a:t>
            </a:r>
            <a:r>
              <a:rPr lang="en-US" dirty="0"/>
              <a:t>	Rapid fluid bolus, plan for large volume resuscitation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D</a:t>
            </a:r>
            <a:r>
              <a:rPr lang="en-US" dirty="0"/>
              <a:t>	Adrenaline bolus, repeated as needed, prepare 	infusion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Anaphylaxis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484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Managing Anaphylaxis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Content Placeholder 5" descr="A person lying in a hospital bed&#10;&#10;Description automatically generated with low confidence">
            <a:extLst>
              <a:ext uri="{FF2B5EF4-FFF2-40B4-BE49-F238E27FC236}">
                <a16:creationId xmlns:a16="http://schemas.microsoft.com/office/drawing/2014/main" id="{CAA3CA9B-0EDD-AF4F-8E3D-A8A65D248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35517" y="2015808"/>
            <a:ext cx="8622884" cy="4192232"/>
          </a:xfrm>
        </p:spPr>
      </p:pic>
    </p:spTree>
    <p:extLst>
      <p:ext uri="{BB962C8B-B14F-4D97-AF65-F5344CB8AC3E}">
        <p14:creationId xmlns:p14="http://schemas.microsoft.com/office/powerpoint/2010/main" val="37433979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displacement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Content Placeholder 7" descr="A picture containing person, indoor, wall, bed&#10;&#10;Description automatically generated">
            <a:extLst>
              <a:ext uri="{FF2B5EF4-FFF2-40B4-BE49-F238E27FC236}">
                <a16:creationId xmlns:a16="http://schemas.microsoft.com/office/drawing/2014/main" id="{EBCE99B9-0A92-C848-B844-29888667B7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17599" y="2862055"/>
            <a:ext cx="10556410" cy="3305700"/>
          </a:xfrm>
        </p:spPr>
      </p:pic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420D1679-97D4-6A4C-AE5A-255191C6B250}"/>
              </a:ext>
            </a:extLst>
          </p:cNvPr>
          <p:cNvSpPr txBox="1">
            <a:spLocks/>
          </p:cNvSpPr>
          <p:nvPr/>
        </p:nvSpPr>
        <p:spPr>
          <a:xfrm>
            <a:off x="1117599" y="2015807"/>
            <a:ext cx="9398001" cy="77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dirty="0"/>
              <a:t>Clinician displacing the uterus to the left manually.</a:t>
            </a:r>
          </a:p>
        </p:txBody>
      </p:sp>
    </p:spTree>
    <p:extLst>
      <p:ext uri="{BB962C8B-B14F-4D97-AF65-F5344CB8AC3E}">
        <p14:creationId xmlns:p14="http://schemas.microsoft.com/office/powerpoint/2010/main" val="1758206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 displacement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2" name="Content Placeholder 11" descr="Diagram&#10;&#10;Description automatically generated">
            <a:extLst>
              <a:ext uri="{FF2B5EF4-FFF2-40B4-BE49-F238E27FC236}">
                <a16:creationId xmlns:a16="http://schemas.microsoft.com/office/drawing/2014/main" id="{6FE87AE0-470A-7E4E-A03D-E0A002DBE2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9542" t="16803"/>
          <a:stretch/>
        </p:blipFill>
        <p:spPr>
          <a:xfrm>
            <a:off x="2180261" y="1746067"/>
            <a:ext cx="7831478" cy="4605351"/>
          </a:xfrm>
        </p:spPr>
      </p:pic>
    </p:spTree>
    <p:extLst>
      <p:ext uri="{BB962C8B-B14F-4D97-AF65-F5344CB8AC3E}">
        <p14:creationId xmlns:p14="http://schemas.microsoft.com/office/powerpoint/2010/main" val="41999826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Before we begin…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Housekeeping</a:t>
            </a:r>
          </a:p>
        </p:txBody>
      </p:sp>
    </p:spTree>
    <p:extLst>
      <p:ext uri="{BB962C8B-B14F-4D97-AF65-F5344CB8AC3E}">
        <p14:creationId xmlns:p14="http://schemas.microsoft.com/office/powerpoint/2010/main" val="26889807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Depends on the severity – may need ongoing medication e.g. steroids</a:t>
            </a:r>
          </a:p>
          <a:p>
            <a:r>
              <a:rPr lang="en-US" dirty="0"/>
              <a:t>Consider oral antihistamines</a:t>
            </a:r>
          </a:p>
          <a:p>
            <a:r>
              <a:rPr lang="en-US" dirty="0"/>
              <a:t>Blood for Tryptase – 1 hour / 4 hour and &gt; 24 hours</a:t>
            </a:r>
          </a:p>
          <a:p>
            <a:r>
              <a:rPr lang="en-US" dirty="0"/>
              <a:t>All other investigates as indicated</a:t>
            </a:r>
          </a:p>
          <a:p>
            <a:r>
              <a:rPr lang="en-US" dirty="0"/>
              <a:t>Monitor closely for 6 hours</a:t>
            </a:r>
          </a:p>
          <a:p>
            <a:r>
              <a:rPr lang="en-US" dirty="0"/>
              <a:t>May need ICU/ HDU admission</a:t>
            </a:r>
          </a:p>
          <a:p>
            <a:r>
              <a:rPr lang="en-US" dirty="0"/>
              <a:t>Anaphylaxis may persist for &gt; 24 hours despite aggressive treatment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care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951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Counselling around events </a:t>
            </a:r>
          </a:p>
          <a:p>
            <a:r>
              <a:rPr lang="en-US" dirty="0"/>
              <a:t>Document a clear plan in the medical notes for future clinicians to obtain, update allergies</a:t>
            </a:r>
          </a:p>
          <a:p>
            <a:r>
              <a:rPr lang="en-US" dirty="0"/>
              <a:t>Refer for testing and allergy assessment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care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5244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1.  Australasian Society of Clinical Immunology and Allergy. Acute Management of Anaphylaxis Guidelines. 2019. </a:t>
            </a:r>
          </a:p>
          <a:p>
            <a:pPr marL="0" indent="0">
              <a:buNone/>
            </a:pPr>
            <a:r>
              <a:rPr lang="en-US" sz="1800" dirty="0"/>
              <a:t>2.  Australian &amp; New Zealand </a:t>
            </a:r>
            <a:r>
              <a:rPr lang="en-US" sz="1800" dirty="0" err="1"/>
              <a:t>Anaesthetic</a:t>
            </a:r>
            <a:r>
              <a:rPr lang="en-US" sz="1800" dirty="0"/>
              <a:t> Allergy Group. ANZAAG Anaphylaxis Management Guidelines [Internet]. 2016 [cited 2021 Jul 18]. Available from: http://</a:t>
            </a:r>
            <a:r>
              <a:rPr lang="en-US" sz="1800" dirty="0" err="1"/>
              <a:t>www.anzaag.com</a:t>
            </a:r>
            <a:r>
              <a:rPr lang="en-US" sz="1800" dirty="0"/>
              <a:t>/</a:t>
            </a:r>
            <a:r>
              <a:rPr lang="en-US" sz="1800" dirty="0" err="1"/>
              <a:t>Mgmt</a:t>
            </a:r>
            <a:r>
              <a:rPr lang="en-US" sz="1800" dirty="0"/>
              <a:t> </a:t>
            </a:r>
            <a:r>
              <a:rPr lang="en-US" sz="1800" dirty="0" err="1"/>
              <a:t>Resources.aspx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3. Australian Resuscitation Council. The ARC </a:t>
            </a:r>
            <a:r>
              <a:rPr lang="en-US" sz="1800" dirty="0" err="1"/>
              <a:t>Guideliens</a:t>
            </a:r>
            <a:r>
              <a:rPr lang="en-US" sz="1800" dirty="0"/>
              <a:t> [Internet]. [cited 2021 Jul 18]. Available from: https://</a:t>
            </a:r>
            <a:r>
              <a:rPr lang="en-US" sz="1800" dirty="0" err="1"/>
              <a:t>resus.org.au</a:t>
            </a:r>
            <a:r>
              <a:rPr lang="en-US" sz="1800" dirty="0"/>
              <a:t>/guidelines/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238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B5C7E-69A6-2B46-8EE2-3BDEC6DD9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 your feedback</a:t>
            </a:r>
          </a:p>
        </p:txBody>
      </p:sp>
    </p:spTree>
    <p:extLst>
      <p:ext uri="{BB962C8B-B14F-4D97-AF65-F5344CB8AC3E}">
        <p14:creationId xmlns:p14="http://schemas.microsoft.com/office/powerpoint/2010/main" val="639617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 overview of anaphylaxis in pregnancy</a:t>
            </a:r>
          </a:p>
          <a:p>
            <a:r>
              <a:rPr lang="en-US" dirty="0"/>
              <a:t>What is anaphylaxis?</a:t>
            </a:r>
          </a:p>
          <a:p>
            <a:r>
              <a:rPr lang="en-US" dirty="0"/>
              <a:t>Risk factors</a:t>
            </a:r>
          </a:p>
          <a:p>
            <a:r>
              <a:rPr lang="en-US" dirty="0"/>
              <a:t>Signs &amp; symptoms</a:t>
            </a:r>
          </a:p>
          <a:p>
            <a:r>
              <a:rPr lang="en-US" dirty="0"/>
              <a:t>Management</a:t>
            </a:r>
          </a:p>
          <a:p>
            <a:r>
              <a:rPr lang="en-US" dirty="0"/>
              <a:t>After care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agenda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478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Rare but catastrophic complication both maternal &amp; fetal</a:t>
            </a:r>
          </a:p>
          <a:p>
            <a:r>
              <a:rPr lang="en-US" dirty="0"/>
              <a:t>Respiratory</a:t>
            </a:r>
          </a:p>
          <a:p>
            <a:r>
              <a:rPr lang="en-US" dirty="0"/>
              <a:t>GI tract issues</a:t>
            </a:r>
          </a:p>
          <a:p>
            <a:r>
              <a:rPr lang="en-US" dirty="0"/>
              <a:t>Skin and mucosal involvement</a:t>
            </a:r>
          </a:p>
          <a:p>
            <a:r>
              <a:rPr lang="en-US" dirty="0"/>
              <a:t>Contractions – preterm labor</a:t>
            </a:r>
          </a:p>
          <a:p>
            <a:r>
              <a:rPr lang="en-US" dirty="0"/>
              <a:t>Back pain</a:t>
            </a:r>
          </a:p>
          <a:p>
            <a:r>
              <a:rPr lang="en-US" dirty="0"/>
              <a:t>Death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696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Distress</a:t>
            </a:r>
          </a:p>
          <a:p>
            <a:r>
              <a:rPr lang="en-US" dirty="0"/>
              <a:t>Hypoxia or Anoxia</a:t>
            </a:r>
          </a:p>
          <a:p>
            <a:r>
              <a:rPr lang="en-US" dirty="0"/>
              <a:t>Death, fresh still-birth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Fetal issues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078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Serious </a:t>
            </a:r>
            <a:r>
              <a:rPr lang="en-US" dirty="0" err="1"/>
              <a:t>generalised</a:t>
            </a:r>
            <a:r>
              <a:rPr lang="en-US" dirty="0"/>
              <a:t> or systemic, allergic or hypersensitivity reaction </a:t>
            </a:r>
          </a:p>
          <a:p>
            <a:r>
              <a:rPr lang="en-US" dirty="0"/>
              <a:t>The immune system releases a flood of chemicals that can cause mild to severe response, even death</a:t>
            </a:r>
          </a:p>
          <a:p>
            <a:r>
              <a:rPr lang="en-US" dirty="0"/>
              <a:t>Symptoms usually occur within minutes of exposure to an allergen</a:t>
            </a:r>
          </a:p>
          <a:p>
            <a:r>
              <a:rPr lang="en-US" dirty="0"/>
              <a:t>Common triggers are foods, medications, insect bite &amp; latex</a:t>
            </a:r>
          </a:p>
          <a:p>
            <a:r>
              <a:rPr lang="en-US" dirty="0"/>
              <a:t>Adrenalin maybe required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Anaphylaxis?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863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Previous anaphylaxis</a:t>
            </a:r>
          </a:p>
          <a:p>
            <a:r>
              <a:rPr lang="en-US" dirty="0"/>
              <a:t>Allergies or asthma</a:t>
            </a:r>
          </a:p>
          <a:p>
            <a:r>
              <a:rPr lang="en-US" dirty="0"/>
              <a:t>Certain conditions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factors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01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AU" dirty="0"/>
              <a:t>Once anaphylaxis occurs the risk of having this serious reaction again increases. Future reactions might be more severe than the first reaction.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anaphylaxis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605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AU" dirty="0"/>
              <a:t>People who have either condition are at increased risk of having anaphylaxis.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Allergies or asthma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761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CDateModified xmlns="http://schemas.microsoft.com/sharepoint/v3/fields" xsi:nil="true"/>
    <IconOverlay xmlns="http://schemas.microsoft.com/sharepoint/v4" xsi:nil="true"/>
    <_DCDateCreated xmlns="http://schemas.microsoft.com/sharepoint/v3/fields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6CE4C3112E1849BDAF18BCE277F62A" ma:contentTypeVersion="15" ma:contentTypeDescription="Create a new document." ma:contentTypeScope="" ma:versionID="51faaaf920bb8e58fb17f1522dd70837">
  <xsd:schema xmlns:xsd="http://www.w3.org/2001/XMLSchema" xmlns:xs="http://www.w3.org/2001/XMLSchema" xmlns:p="http://schemas.microsoft.com/office/2006/metadata/properties" xmlns:ns2="70d2c2e9-5e16-4d0d-880c-5519dc70301b" xmlns:ns3="http://schemas.microsoft.com/sharepoint/v3/fields" xmlns:ns4="http://schemas.microsoft.com/sharepoint/v4" xmlns:ns5="e8d620ed-a4bc-482e-9971-5d79728a0321" targetNamespace="http://schemas.microsoft.com/office/2006/metadata/properties" ma:root="true" ma:fieldsID="58d7d9fd77d8cfdb99cf0d8176c8e495" ns2:_="" ns3:_="" ns4:_="" ns5:_="">
    <xsd:import namespace="70d2c2e9-5e16-4d0d-880c-5519dc70301b"/>
    <xsd:import namespace="http://schemas.microsoft.com/sharepoint/v3/fields"/>
    <xsd:import namespace="http://schemas.microsoft.com/sharepoint/v4"/>
    <xsd:import namespace="e8d620ed-a4bc-482e-9971-5d79728a03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_DCDateCreated" minOccurs="0"/>
                <xsd:element ref="ns3:_DCDateModified" minOccurs="0"/>
                <xsd:element ref="ns4:IconOverlay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5:SharedWithUsers" minOccurs="0"/>
                <xsd:element ref="ns5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d2c2e9-5e16-4d0d-880c-5519dc7030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DCDateCreated" ma:index="10" nillable="true" ma:displayName="Date Created" ma:description="The date on which this resource was created" ma:format="DateTime" ma:internalName="_DCDateCreated">
      <xsd:simpleType>
        <xsd:restriction base="dms:DateTime"/>
      </xsd:simpleType>
    </xsd:element>
    <xsd:element name="_DCDateModified" ma:index="11" nillable="true" ma:displayName="Date Modified" ma:description="The date on which this resource was last modified" ma:format="DateTime" ma:internalName="_DCDateModified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2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d620ed-a4bc-482e-9971-5d79728a032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0725EB7-92E8-4F25-B181-95540B192597}">
  <ds:schemaRefs>
    <ds:schemaRef ds:uri="http://www.w3.org/XML/1998/namespace"/>
    <ds:schemaRef ds:uri="http://schemas.microsoft.com/sharepoint/v3/fields"/>
    <ds:schemaRef ds:uri="http://purl.org/dc/dcmitype/"/>
    <ds:schemaRef ds:uri="http://purl.org/dc/elements/1.1/"/>
    <ds:schemaRef ds:uri="http://schemas.microsoft.com/sharepoint/v4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e8d620ed-a4bc-482e-9971-5d79728a0321"/>
    <ds:schemaRef ds:uri="70d2c2e9-5e16-4d0d-880c-5519dc70301b"/>
  </ds:schemaRefs>
</ds:datastoreItem>
</file>

<file path=customXml/itemProps2.xml><?xml version="1.0" encoding="utf-8"?>
<ds:datastoreItem xmlns:ds="http://schemas.openxmlformats.org/officeDocument/2006/customXml" ds:itemID="{AFB56A61-8C5B-49A9-96CE-AABA47C9530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F91042E-E5EF-43F9-8B28-EF42035CB9E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0d2c2e9-5e16-4d0d-880c-5519dc70301b"/>
    <ds:schemaRef ds:uri="http://schemas.microsoft.com/sharepoint/v3/fields"/>
    <ds:schemaRef ds:uri="http://schemas.microsoft.com/sharepoint/v4"/>
    <ds:schemaRef ds:uri="e8d620ed-a4bc-482e-9971-5d79728a03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8037</TotalTime>
  <Words>1520</Words>
  <Application>Microsoft Macintosh PowerPoint</Application>
  <PresentationFormat>Widescreen</PresentationFormat>
  <Paragraphs>250</Paragraphs>
  <Slides>23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Franklin Gothic Book</vt:lpstr>
      <vt:lpstr>Franklin Gothic Medium</vt:lpstr>
      <vt:lpstr>Office Theme</vt:lpstr>
      <vt:lpstr>Anaphylaxis in Pregnancy</vt:lpstr>
      <vt:lpstr>Housekeeping</vt:lpstr>
      <vt:lpstr>Today’s agenda</vt:lpstr>
      <vt:lpstr>Overview</vt:lpstr>
      <vt:lpstr>Fetal issues</vt:lpstr>
      <vt:lpstr>What is Anaphylaxis?</vt:lpstr>
      <vt:lpstr>Risk factors</vt:lpstr>
      <vt:lpstr>Previous anaphylaxis</vt:lpstr>
      <vt:lpstr>Allergies or asthma</vt:lpstr>
      <vt:lpstr>Certain other conditions</vt:lpstr>
      <vt:lpstr>Signs and symptoms</vt:lpstr>
      <vt:lpstr>Signs and symptoms of Anaphylaxis</vt:lpstr>
      <vt:lpstr>PowerPoint Presentation</vt:lpstr>
      <vt:lpstr>Pregnancy sign and symptoms</vt:lpstr>
      <vt:lpstr>PowerPoint Presentation</vt:lpstr>
      <vt:lpstr>Managing Anaphylaxis</vt:lpstr>
      <vt:lpstr>Managing Anaphylaxis</vt:lpstr>
      <vt:lpstr>Manual displacement</vt:lpstr>
      <vt:lpstr>Manual displacement</vt:lpstr>
      <vt:lpstr>After care</vt:lpstr>
      <vt:lpstr>After care</vt:lpstr>
      <vt:lpstr>References</vt:lpstr>
      <vt:lpstr>Share your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MEP Advanced</dc:title>
  <dc:creator>Microsoft Office User</dc:creator>
  <cp:lastModifiedBy>Raden Sucalit</cp:lastModifiedBy>
  <cp:revision>30</cp:revision>
  <dcterms:created xsi:type="dcterms:W3CDTF">2020-09-10T03:51:22Z</dcterms:created>
  <dcterms:modified xsi:type="dcterms:W3CDTF">2021-07-18T10:04:15Z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0x010100106CE4C3112E1849BDAF18BCE277F62A</vt:lpwstr>
  </property>
</Properties>
</file>

<file path=docProps/thumbnail.jpeg>
</file>